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350" r:id="rId10"/>
    <p:sldId id="280" r:id="rId11"/>
    <p:sldId id="281" r:id="rId12"/>
    <p:sldId id="282" r:id="rId13"/>
    <p:sldId id="283" r:id="rId14"/>
    <p:sldId id="284" r:id="rId15"/>
    <p:sldId id="34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9" r:id="rId50"/>
    <p:sldId id="320" r:id="rId51"/>
    <p:sldId id="321" r:id="rId52"/>
    <p:sldId id="317" r:id="rId53"/>
    <p:sldId id="323" r:id="rId54"/>
    <p:sldId id="322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41" r:id="rId70"/>
    <p:sldId id="338" r:id="rId71"/>
    <p:sldId id="339" r:id="rId72"/>
    <p:sldId id="340" r:id="rId73"/>
    <p:sldId id="342" r:id="rId74"/>
    <p:sldId id="344" r:id="rId75"/>
    <p:sldId id="345" r:id="rId76"/>
    <p:sldId id="346" r:id="rId77"/>
    <p:sldId id="347" r:id="rId78"/>
    <p:sldId id="348" r:id="rId79"/>
    <p:sldId id="349" r:id="rId80"/>
    <p:sldId id="351" r:id="rId81"/>
    <p:sldId id="352" r:id="rId82"/>
    <p:sldId id="353" r:id="rId83"/>
    <p:sldId id="354" r:id="rId84"/>
    <p:sldId id="355" r:id="rId85"/>
  </p:sldIdLst>
  <p:sldSz cx="9144000" cy="6858000" type="screen4x3"/>
  <p:notesSz cx="69469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99FF"/>
    <a:srgbClr val="99CCFF"/>
    <a:srgbClr val="3366CC"/>
    <a:srgbClr val="CCECFF"/>
    <a:srgbClr val="0033CC"/>
    <a:srgbClr val="66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0" autoAdjust="0"/>
  </p:normalViewPr>
  <p:slideViewPr>
    <p:cSldViewPr>
      <p:cViewPr varScale="1">
        <p:scale>
          <a:sx n="87" d="100"/>
          <a:sy n="87" d="100"/>
        </p:scale>
        <p:origin x="-14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fld id="{0A555DF2-7302-482A-B291-DFA770DB99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266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2173288"/>
            <a:ext cx="4954588" cy="12192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429000"/>
            <a:ext cx="4953000" cy="1868488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32183D0-00F1-4E02-A0A7-C59D85D0B9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364D2-82B7-4D50-A917-A678BAEA6C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39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7145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013" y="381000"/>
            <a:ext cx="4992687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730C4-2E92-4D57-B4BF-C3FA88FA84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66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3411E-9708-45F3-8DB8-B47F57BF6A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5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BB6B2-DACF-42C6-8ED9-69FF285C8D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3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76400"/>
            <a:ext cx="33528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76400"/>
            <a:ext cx="33528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129CA1-4460-4342-A282-4F21C3E1F1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29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E6627-DE7E-4156-B1CF-6AF24EBD94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0CA26-32A3-45DC-8F33-C8321F9A9D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3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0AC2E-1D5D-47D1-AA62-79B9D8BE39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29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F8C71-EB4D-42B9-A24D-EDD2B2BB7F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86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213777-BDA5-4751-9A5E-C99DCC11C8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32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81000"/>
            <a:ext cx="68595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1676400"/>
            <a:ext cx="6858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28600" y="6326188"/>
            <a:ext cx="190500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0" sz="1200"/>
            </a:lvl1pPr>
          </a:lstStyle>
          <a:p>
            <a:endParaRPr lang="en-US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324600"/>
            <a:ext cx="2895600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/>
            </a:lvl1pPr>
          </a:lstStyle>
          <a:p>
            <a:endParaRPr lang="en-US" alt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10200" y="6324600"/>
            <a:ext cx="1905000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/>
            </a:lvl1pPr>
          </a:lstStyle>
          <a:p>
            <a:fld id="{ED4C57DF-CA76-4472-A0C9-0474A3E2A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_(letter)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onald_A._Fish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grees_of_freedom_(statistics)#cite_note-4" TargetMode="External"/><Relationship Id="rId2" Type="http://schemas.openxmlformats.org/officeDocument/2006/relationships/hyperlink" Target="https://en.wikipedia.org/wiki/Degrees_of_freedom_(statistics)#cite_note-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en-US" b="0" dirty="0" smtClean="0"/>
              <a:t>[Statistics]</a:t>
            </a:r>
            <a:r>
              <a:rPr lang="en-US" altLang="en-US" b="0" dirty="0"/>
              <a:t/>
            </a:r>
            <a:br>
              <a:rPr lang="en-US" altLang="en-US" b="0" dirty="0"/>
            </a:br>
            <a:r>
              <a:rPr lang="en-US" altLang="en-US" dirty="0" smtClean="0"/>
              <a:t>For R &amp; Python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smtClean="0"/>
              <a:t>[</a:t>
            </a:r>
            <a:r>
              <a:rPr lang="en-US" altLang="en-US" dirty="0" err="1" smtClean="0"/>
              <a:t>Pavan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Gudipati</a:t>
            </a:r>
            <a:r>
              <a:rPr lang="en-US" altLang="en-US" dirty="0" smtClean="0"/>
              <a:t>]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Marks in Examination for all students in a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sigma = 68.3%</a:t>
            </a:r>
          </a:p>
          <a:p>
            <a:r>
              <a:rPr lang="en-US" dirty="0" smtClean="0"/>
              <a:t>2 sigma= 95.4 %</a:t>
            </a:r>
          </a:p>
          <a:p>
            <a:r>
              <a:rPr lang="en-US" dirty="0" smtClean="0"/>
              <a:t>3 sigma = 99.7</a:t>
            </a:r>
          </a:p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6858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713139"/>
            <a:ext cx="2686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25 (25% Percentile ) Lower Quantile</a:t>
            </a:r>
          </a:p>
          <a:p>
            <a:r>
              <a:rPr lang="en-US" dirty="0" smtClean="0"/>
              <a:t>P 50 – Median</a:t>
            </a:r>
          </a:p>
          <a:p>
            <a:r>
              <a:rPr lang="en-US" dirty="0" smtClean="0"/>
              <a:t>P75 = Above quantile</a:t>
            </a:r>
          </a:p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70675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3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- quantile</a:t>
            </a:r>
            <a:endParaRPr lang="en-US" dirty="0"/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33662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 descr="Image result for box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 = </a:t>
            </a:r>
            <a:r>
              <a:rPr lang="en-US" dirty="0" err="1"/>
              <a:t>A</a:t>
            </a:r>
            <a:r>
              <a:rPr lang="en-US" dirty="0" err="1" smtClean="0"/>
              <a:t>vearge</a:t>
            </a:r>
            <a:endParaRPr lang="en-US" dirty="0" smtClean="0"/>
          </a:p>
          <a:p>
            <a:r>
              <a:rPr lang="en-US" dirty="0" smtClean="0"/>
              <a:t>Median = Middle Number in a Sequence</a:t>
            </a:r>
          </a:p>
          <a:p>
            <a:r>
              <a:rPr lang="en-US" dirty="0" smtClean="0"/>
              <a:t>Mode  = Most Frequent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3119437"/>
            <a:ext cx="33051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2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1933575"/>
            <a:ext cx="57816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5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&amp;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Amount of Variation from mean</a:t>
            </a:r>
          </a:p>
          <a:p>
            <a:r>
              <a:rPr lang="en-US" dirty="0" smtClean="0"/>
              <a:t>Low SD = Close to Mean</a:t>
            </a:r>
          </a:p>
          <a:p>
            <a:r>
              <a:rPr lang="en-US" dirty="0" smtClean="0"/>
              <a:t>High SD = Spread Across</a:t>
            </a:r>
          </a:p>
          <a:p>
            <a:r>
              <a:rPr lang="en-US" dirty="0" smtClean="0"/>
              <a:t>SD can be Negative/Positive. Variance only Positive.</a:t>
            </a:r>
            <a:endParaRPr lang="en-US" dirty="0"/>
          </a:p>
          <a:p>
            <a:r>
              <a:rPr lang="en-US" dirty="0" smtClean="0"/>
              <a:t>Variance (S) = SD ^ 2 </a:t>
            </a:r>
          </a:p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171825"/>
            <a:ext cx="35814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7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2886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 - Peak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676400"/>
            <a:ext cx="568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Statistics</a:t>
            </a:r>
            <a:r>
              <a:rPr lang="en-US" dirty="0"/>
              <a:t> is a branch of </a:t>
            </a:r>
            <a:r>
              <a:rPr lang="en-US" dirty="0">
                <a:solidFill>
                  <a:srgbClr val="FF0000"/>
                </a:solidFill>
              </a:rPr>
              <a:t>mathematics </a:t>
            </a:r>
            <a:r>
              <a:rPr lang="en-US" dirty="0"/>
              <a:t>dealing with the </a:t>
            </a:r>
            <a:endParaRPr lang="en-US" dirty="0" smtClean="0"/>
          </a:p>
          <a:p>
            <a:r>
              <a:rPr lang="en-US" dirty="0" smtClean="0"/>
              <a:t>collection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organization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analysis,</a:t>
            </a:r>
          </a:p>
          <a:p>
            <a:r>
              <a:rPr lang="en-US" dirty="0" smtClean="0"/>
              <a:t>interpretation</a:t>
            </a:r>
            <a:r>
              <a:rPr lang="en-US" dirty="0"/>
              <a:t>, and </a:t>
            </a:r>
            <a:endParaRPr lang="en-US" dirty="0" smtClean="0"/>
          </a:p>
          <a:p>
            <a:r>
              <a:rPr lang="en-US" dirty="0" smtClean="0"/>
              <a:t>presentation </a:t>
            </a:r>
            <a:r>
              <a:rPr lang="en-US" dirty="0"/>
              <a:t>of 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280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Freedom ( DF )  / nu</a:t>
            </a:r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1187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09" y="1676400"/>
            <a:ext cx="609678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Df</a:t>
            </a:r>
            <a:r>
              <a:rPr lang="en-US" dirty="0" smtClean="0"/>
              <a:t> = n-1</a:t>
            </a:r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67200"/>
            <a:ext cx="2743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1720840"/>
            <a:ext cx="624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equations, the typical symbol for degrees of freedom is </a:t>
            </a:r>
            <a:r>
              <a:rPr lang="en-US" i="1" dirty="0"/>
              <a:t>ν</a:t>
            </a:r>
            <a:r>
              <a:rPr lang="en-US" dirty="0"/>
              <a:t> (lowercase </a:t>
            </a:r>
            <a:r>
              <a:rPr lang="en-US" dirty="0">
                <a:hlinkClick r:id="rId3" tooltip="Nu (letter)"/>
              </a:rPr>
              <a:t>Greek letter nu</a:t>
            </a:r>
            <a:r>
              <a:rPr lang="en-US" dirty="0"/>
              <a:t>). In text and tables, the abbreviation "</a:t>
            </a:r>
            <a:r>
              <a:rPr lang="en-US" dirty="0" err="1"/>
              <a:t>d.f.</a:t>
            </a:r>
            <a:r>
              <a:rPr lang="en-US" dirty="0"/>
              <a:t>" is commonly used. </a:t>
            </a:r>
            <a:r>
              <a:rPr lang="en-US" dirty="0">
                <a:hlinkClick r:id="rId4" tooltip="Ronald A. Fisher"/>
              </a:rPr>
              <a:t>R. A. Fisher</a:t>
            </a:r>
            <a:r>
              <a:rPr lang="en-US" dirty="0"/>
              <a:t> used </a:t>
            </a:r>
            <a:r>
              <a:rPr lang="en-US" i="1" dirty="0"/>
              <a:t>n</a:t>
            </a:r>
            <a:r>
              <a:rPr lang="en-US" dirty="0"/>
              <a:t> to symbolize degrees of freedom but modern usage typically reserves </a:t>
            </a:r>
            <a:r>
              <a:rPr lang="en-US" i="1" dirty="0"/>
              <a:t>n</a:t>
            </a:r>
            <a:r>
              <a:rPr lang="en-US" dirty="0"/>
              <a:t> for sample size.</a:t>
            </a:r>
          </a:p>
        </p:txBody>
      </p:sp>
    </p:spTree>
    <p:extLst>
      <p:ext uri="{BB962C8B-B14F-4D97-AF65-F5344CB8AC3E}">
        <p14:creationId xmlns:p14="http://schemas.microsoft.com/office/powerpoint/2010/main" val="21209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t-distribution   /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Although the basic concept of degrees of freedom was recognized as early as 1821 in the work of astronomer and mathematician Carl Friedrich Gauss,</a:t>
            </a:r>
            <a:r>
              <a:rPr lang="en-US" sz="2000" baseline="30000" dirty="0"/>
              <a:t>[</a:t>
            </a:r>
            <a:r>
              <a:rPr lang="en-US" sz="2000" baseline="30000" dirty="0">
                <a:hlinkClick r:id="rId2"/>
              </a:rPr>
              <a:t>3]</a:t>
            </a:r>
            <a:r>
              <a:rPr lang="en-US" sz="2000" dirty="0"/>
              <a:t> its modern definition and usage was first elaborated by English statistician William Sealy </a:t>
            </a:r>
            <a:r>
              <a:rPr lang="en-US" sz="2000" dirty="0" err="1"/>
              <a:t>Gosset</a:t>
            </a:r>
            <a:r>
              <a:rPr lang="en-US" sz="2000" dirty="0"/>
              <a:t> in his 1908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i="1" dirty="0" err="1" smtClean="0">
                <a:solidFill>
                  <a:srgbClr val="FF0000"/>
                </a:solidFill>
              </a:rPr>
              <a:t>Biometrica</a:t>
            </a:r>
            <a:r>
              <a:rPr lang="en-US" sz="2000" i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article </a:t>
            </a:r>
            <a:r>
              <a:rPr lang="en-US" sz="2000" dirty="0"/>
              <a:t>"The Probable Error of a Mean", published under the pen name "Student".</a:t>
            </a:r>
            <a:r>
              <a:rPr lang="en-US" sz="2000" baseline="30000" dirty="0">
                <a:hlinkClick r:id="rId3"/>
              </a:rPr>
              <a:t>[4]</a:t>
            </a:r>
            <a:r>
              <a:rPr lang="en-US" sz="2000" dirty="0"/>
              <a:t> While </a:t>
            </a:r>
            <a:r>
              <a:rPr lang="en-US" sz="2000" dirty="0" err="1"/>
              <a:t>Gosset</a:t>
            </a:r>
            <a:r>
              <a:rPr lang="en-US" sz="2000" dirty="0"/>
              <a:t> did not actually use the term 'degrees of freedom', he explained the concept in the course of developing what became known as Student's t-distribution. The term itself was popularized by English statistician and biologist Ronald Fisher, beginning with his 1922 work on chi squares.</a:t>
            </a:r>
          </a:p>
        </p:txBody>
      </p:sp>
    </p:spTree>
    <p:extLst>
      <p:ext uri="{BB962C8B-B14F-4D97-AF65-F5344CB8AC3E}">
        <p14:creationId xmlns:p14="http://schemas.microsoft.com/office/powerpoint/2010/main" val="40076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Student's t-distribution </a:t>
            </a:r>
          </a:p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538413"/>
            <a:ext cx="2562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4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1187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400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4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955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</a:t>
            </a:r>
            <a:r>
              <a:rPr lang="en-US" dirty="0" err="1" smtClean="0"/>
              <a:t>Indepedence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is 2 category variables are dependent ??</a:t>
            </a:r>
          </a:p>
          <a:p>
            <a:r>
              <a:rPr lang="en-US" dirty="0" smtClean="0"/>
              <a:t>Cat A / Cat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495550"/>
            <a:ext cx="46672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9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– Complete data</a:t>
            </a:r>
          </a:p>
          <a:p>
            <a:r>
              <a:rPr lang="en-US" dirty="0" smtClean="0"/>
              <a:t>Sample – subset of Population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Population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Good and correct output</a:t>
            </a:r>
          </a:p>
          <a:p>
            <a:r>
              <a:rPr lang="en-US" dirty="0" smtClean="0"/>
              <a:t>Impractical or impossible or very expensive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</a:p>
          <a:p>
            <a:r>
              <a:rPr lang="en-US" dirty="0" smtClean="0"/>
              <a:t>Simple, less expensive</a:t>
            </a:r>
          </a:p>
          <a:p>
            <a:r>
              <a:rPr lang="en-US" dirty="0" smtClean="0"/>
              <a:t>Close to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Significance : 0.05 &lt;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, rho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133600"/>
            <a:ext cx="54292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4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Direction : Positive/ Negative</a:t>
            </a:r>
          </a:p>
          <a:p>
            <a:r>
              <a:rPr lang="en-US" dirty="0" smtClean="0"/>
              <a:t>Strength : Low , Medium, high</a:t>
            </a:r>
          </a:p>
          <a:p>
            <a:endParaRPr lang="en-US" dirty="0"/>
          </a:p>
          <a:p>
            <a:r>
              <a:rPr lang="en-US" dirty="0" smtClean="0"/>
              <a:t>Between -1 to 0 to +1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/ </a:t>
            </a:r>
            <a:r>
              <a:rPr lang="en-US" dirty="0" err="1" smtClean="0"/>
              <a:t>reg</a:t>
            </a:r>
            <a:r>
              <a:rPr lang="en-US" dirty="0" smtClean="0"/>
              <a:t> plot</a:t>
            </a:r>
            <a:endParaRPr lang="en-US" dirty="0"/>
          </a:p>
        </p:txBody>
      </p:sp>
      <p:pic>
        <p:nvPicPr>
          <p:cNvPr id="655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2109787"/>
            <a:ext cx="50196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Plot &amp; Equation</a:t>
            </a:r>
            <a:endParaRPr lang="en-US" dirty="0"/>
          </a:p>
        </p:txBody>
      </p:sp>
      <p:pic>
        <p:nvPicPr>
          <p:cNvPr id="66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63" y="1676400"/>
            <a:ext cx="651487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6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524125"/>
            <a:ext cx="48482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9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Coefficient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052762"/>
            <a:ext cx="30099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2833687"/>
            <a:ext cx="23431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2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65" y="1676400"/>
            <a:ext cx="638667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8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</a:p>
          <a:p>
            <a:r>
              <a:rPr lang="en-US" dirty="0" smtClean="0"/>
              <a:t>Binomial</a:t>
            </a:r>
          </a:p>
          <a:p>
            <a:r>
              <a:rPr lang="en-US" dirty="0" smtClean="0"/>
              <a:t>Poisson</a:t>
            </a:r>
          </a:p>
          <a:p>
            <a:r>
              <a:rPr lang="en-US" dirty="0" err="1" smtClean="0"/>
              <a:t>Bernouli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Should be</a:t>
            </a:r>
          </a:p>
          <a:p>
            <a:r>
              <a:rPr lang="en-US" dirty="0" smtClean="0"/>
              <a:t>Unbiased</a:t>
            </a:r>
          </a:p>
          <a:p>
            <a:r>
              <a:rPr lang="en-US" dirty="0" smtClean="0"/>
              <a:t>Representative 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smtClean="0"/>
              <a:t>Judgement based ( Non-random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Advantages: Cost, Accuracy, timelines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1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67" y="1676400"/>
            <a:ext cx="602286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4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1187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8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2381250"/>
            <a:ext cx="35433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6" name="Picture 4" descr="Image result for binomi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8580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Bernouli</a:t>
            </a:r>
            <a:endParaRPr 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676400"/>
            <a:ext cx="568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495550"/>
            <a:ext cx="50863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1187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Poission</a:t>
            </a:r>
            <a:endParaRPr lang="en-US" dirty="0" smtClean="0"/>
          </a:p>
          <a:p>
            <a:r>
              <a:rPr lang="en-US" dirty="0" smtClean="0"/>
              <a:t>Number of events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4 emails per day</a:t>
            </a:r>
          </a:p>
          <a:p>
            <a:r>
              <a:rPr lang="en-US" dirty="0" smtClean="0"/>
              <a:t>Each email is independent </a:t>
            </a:r>
          </a:p>
          <a:p>
            <a:r>
              <a:rPr lang="en-US" dirty="0" smtClean="0"/>
              <a:t>Lambda -  expected number of occurrences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Bernouli</a:t>
            </a:r>
            <a:r>
              <a:rPr lang="en-US" dirty="0" smtClean="0"/>
              <a:t> :  A single success / failure of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Hypothesis</a:t>
            </a:r>
          </a:p>
          <a:p>
            <a:r>
              <a:rPr lang="en-US" dirty="0" smtClean="0"/>
              <a:t>Null H = H-O</a:t>
            </a:r>
          </a:p>
          <a:p>
            <a:r>
              <a:rPr lang="en-US" dirty="0" smtClean="0"/>
              <a:t>Alternative H H-1 or H alpha </a:t>
            </a:r>
          </a:p>
          <a:p>
            <a:endParaRPr lang="en-US" dirty="0"/>
          </a:p>
          <a:p>
            <a:r>
              <a:rPr lang="en-US" dirty="0" smtClean="0"/>
              <a:t>Null Hypothesis:</a:t>
            </a:r>
          </a:p>
          <a:p>
            <a:r>
              <a:rPr lang="en-US" dirty="0" smtClean="0"/>
              <a:t>No difference in the data</a:t>
            </a:r>
          </a:p>
          <a:p>
            <a:r>
              <a:rPr lang="en-US" dirty="0" smtClean="0"/>
              <a:t>No relationship</a:t>
            </a:r>
          </a:p>
          <a:p>
            <a:r>
              <a:rPr lang="en-US" dirty="0" smtClean="0"/>
              <a:t>Significance levels</a:t>
            </a:r>
          </a:p>
          <a:p>
            <a:r>
              <a:rPr lang="en-US" dirty="0" smtClean="0"/>
              <a:t>Sample size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– value &lt;0.05</a:t>
            </a:r>
          </a:p>
          <a:p>
            <a:r>
              <a:rPr lang="en-US" dirty="0" smtClean="0"/>
              <a:t>Measure of strength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data</a:t>
            </a:r>
          </a:p>
          <a:p>
            <a:r>
              <a:rPr lang="en-US" dirty="0" smtClean="0"/>
              <a:t>1) Dependent -&gt; outcome</a:t>
            </a:r>
          </a:p>
          <a:p>
            <a:r>
              <a:rPr lang="en-US" dirty="0" smtClean="0"/>
              <a:t> Independent -&gt; input value</a:t>
            </a:r>
          </a:p>
          <a:p>
            <a:endParaRPr lang="en-US" dirty="0"/>
          </a:p>
          <a:p>
            <a:r>
              <a:rPr lang="en-US" dirty="0" smtClean="0"/>
              <a:t>Dependent = Exam Marks</a:t>
            </a:r>
          </a:p>
          <a:p>
            <a:r>
              <a:rPr lang="en-US" dirty="0" smtClean="0"/>
              <a:t>Independent = No of hours </a:t>
            </a:r>
            <a:r>
              <a:rPr lang="en-US" dirty="0" smtClean="0"/>
              <a:t>studied </a:t>
            </a:r>
          </a:p>
          <a:p>
            <a:endParaRPr lang="en-US" dirty="0"/>
          </a:p>
          <a:p>
            <a:r>
              <a:rPr lang="en-US" dirty="0" smtClean="0"/>
              <a:t>Qualitative and Quantitative Variables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I:</a:t>
            </a:r>
          </a:p>
          <a:p>
            <a:r>
              <a:rPr lang="en-US" dirty="0" smtClean="0"/>
              <a:t>Risk of Rejecting Null Hypothesis , when it is in fact TRUE.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Rejecting Valid credit card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Type II</a:t>
            </a:r>
          </a:p>
          <a:p>
            <a:r>
              <a:rPr lang="en-US" dirty="0" smtClean="0"/>
              <a:t>Risk of NOT rejecting when it is FALSE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NOT Rejecting, when Fraud Credit card.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5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Parametric Test</a:t>
            </a:r>
          </a:p>
          <a:p>
            <a:r>
              <a:rPr lang="en-US" dirty="0" smtClean="0"/>
              <a:t>Non – Parametric test</a:t>
            </a:r>
          </a:p>
          <a:p>
            <a:r>
              <a:rPr lang="en-US" dirty="0" smtClean="0"/>
              <a:t>Need more info?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3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</a:t>
            </a:r>
          </a:p>
          <a:p>
            <a:r>
              <a:rPr lang="en-US" dirty="0" smtClean="0"/>
              <a:t>Histogram</a:t>
            </a:r>
          </a:p>
          <a:p>
            <a:r>
              <a:rPr lang="en-US" dirty="0" smtClean="0"/>
              <a:t>Boxplot</a:t>
            </a:r>
          </a:p>
          <a:p>
            <a:r>
              <a:rPr lang="en-US" dirty="0" smtClean="0"/>
              <a:t>Scatter plot</a:t>
            </a:r>
          </a:p>
          <a:p>
            <a:r>
              <a:rPr lang="en-US" dirty="0" smtClean="0"/>
              <a:t>Error Bar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Descriptive statistics: </a:t>
            </a:r>
            <a:r>
              <a:rPr lang="en-US" dirty="0" err="1" smtClean="0"/>
              <a:t>mean,mode,median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2271712"/>
            <a:ext cx="50958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010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to information</a:t>
            </a:r>
          </a:p>
          <a:p>
            <a:r>
              <a:rPr lang="en-US" dirty="0" smtClean="0"/>
              <a:t>Information to Facts</a:t>
            </a:r>
          </a:p>
          <a:p>
            <a:r>
              <a:rPr lang="en-US" dirty="0" smtClean="0"/>
              <a:t>Fact to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96015"/>
            <a:ext cx="6858000" cy="402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 / Frequency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2" y="2671762"/>
            <a:ext cx="22002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29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MSE : Mean Square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7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 : Histogram, Q-Q Plot ( quantile)</a:t>
            </a:r>
          </a:p>
          <a:p>
            <a:r>
              <a:rPr lang="en-US" dirty="0" smtClean="0"/>
              <a:t>Significance test</a:t>
            </a:r>
          </a:p>
          <a:p>
            <a:r>
              <a:rPr lang="en-US" dirty="0" smtClean="0"/>
              <a:t>Density Plot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 = Normal</a:t>
            </a:r>
          </a:p>
          <a:p>
            <a:pPr marL="0" indent="0">
              <a:buNone/>
            </a:pPr>
            <a:r>
              <a:rPr lang="en-US" dirty="0" smtClean="0"/>
              <a:t>if test is significant then Non- Normal at p &lt;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sample test</a:t>
            </a:r>
          </a:p>
          <a:p>
            <a:r>
              <a:rPr lang="en-US" dirty="0" smtClean="0"/>
              <a:t>Two sample test  - more?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69342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5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</a:p>
          <a:p>
            <a:r>
              <a:rPr lang="en-US" dirty="0" smtClean="0"/>
              <a:t>Non-experimental ( nuclear, unethical drug design)</a:t>
            </a:r>
          </a:p>
          <a:p>
            <a:r>
              <a:rPr lang="en-US" dirty="0" smtClean="0"/>
              <a:t>Categorical  </a:t>
            </a:r>
            <a:r>
              <a:rPr lang="en-US" dirty="0" smtClean="0"/>
              <a:t>/ Continuous</a:t>
            </a:r>
          </a:p>
          <a:p>
            <a:r>
              <a:rPr lang="en-US" dirty="0" smtClean="0"/>
              <a:t>Categorical</a:t>
            </a:r>
            <a:r>
              <a:rPr lang="en-US" dirty="0" smtClean="0"/>
              <a:t>: Discrete, Qualitative, Types</a:t>
            </a:r>
          </a:p>
          <a:p>
            <a:r>
              <a:rPr lang="en-US" dirty="0" smtClean="0"/>
              <a:t>Continuous: ratios, fractional, range E: </a:t>
            </a:r>
            <a:r>
              <a:rPr lang="en-US" dirty="0" smtClean="0"/>
              <a:t>Temperature</a:t>
            </a:r>
          </a:p>
          <a:p>
            <a:r>
              <a:rPr lang="en-US" dirty="0" smtClean="0"/>
              <a:t>Discrete: Counting, integer</a:t>
            </a:r>
          </a:p>
          <a:p>
            <a:endParaRPr lang="en-US" dirty="0" smtClean="0"/>
          </a:p>
          <a:p>
            <a:r>
              <a:rPr lang="en-US" dirty="0" smtClean="0"/>
              <a:t>Methods: Cluster, stratified, 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</a:t>
            </a:r>
            <a:r>
              <a:rPr lang="en-US" dirty="0" smtClean="0"/>
              <a:t>alysis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Va</a:t>
            </a:r>
            <a:r>
              <a:rPr lang="en-US" dirty="0" smtClean="0"/>
              <a:t>riance </a:t>
            </a:r>
          </a:p>
          <a:p>
            <a:endParaRPr lang="en-US" dirty="0"/>
          </a:p>
          <a:p>
            <a:r>
              <a:rPr lang="en-US" dirty="0" smtClean="0"/>
              <a:t>One Way</a:t>
            </a:r>
          </a:p>
          <a:p>
            <a:r>
              <a:rPr lang="en-US" dirty="0" smtClean="0"/>
              <a:t>Two way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: which therapy is good?</a:t>
            </a:r>
          </a:p>
          <a:p>
            <a:r>
              <a:rPr lang="en-US" dirty="0" smtClean="0"/>
              <a:t>Which manufacture method is good?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95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/ two : No of independent variables</a:t>
            </a:r>
          </a:p>
          <a:p>
            <a:endParaRPr lang="en-US" dirty="0"/>
          </a:p>
          <a:p>
            <a:r>
              <a:rPr lang="en-US" dirty="0" smtClean="0"/>
              <a:t>One Way: One brand of Cereal – levels A,B,C</a:t>
            </a:r>
          </a:p>
          <a:p>
            <a:endParaRPr lang="en-US" dirty="0" smtClean="0"/>
          </a:p>
          <a:p>
            <a:r>
              <a:rPr lang="en-US" dirty="0" smtClean="0"/>
              <a:t>Two Way: Cereal and Calories – levels, X, Y</a:t>
            </a:r>
          </a:p>
          <a:p>
            <a:endParaRPr lang="en-US" dirty="0"/>
          </a:p>
          <a:p>
            <a:r>
              <a:rPr lang="en-US" dirty="0" smtClean="0"/>
              <a:t>MANOVA – Multiple</a:t>
            </a:r>
          </a:p>
          <a:p>
            <a:endParaRPr lang="en-US" dirty="0"/>
          </a:p>
          <a:p>
            <a:r>
              <a:rPr lang="en-US" dirty="0" smtClean="0"/>
              <a:t>F- Value for Confirmation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64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83031"/>
            <a:ext cx="6858000" cy="34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279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131" y="1676400"/>
            <a:ext cx="54489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88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49935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2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 distribution ( n= 30 )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2533650"/>
            <a:ext cx="39528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497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895600"/>
            <a:ext cx="342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375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Multiple</a:t>
            </a:r>
          </a:p>
          <a:p>
            <a:endParaRPr lang="en-US" dirty="0"/>
          </a:p>
          <a:p>
            <a:r>
              <a:rPr lang="en-US" dirty="0" smtClean="0"/>
              <a:t>Dependent Vs. Independent Variables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9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For category Prediction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22074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68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0"/>
            <a:ext cx="6858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7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below x %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75%</a:t>
            </a:r>
          </a:p>
          <a:p>
            <a:r>
              <a:rPr lang="en-US" dirty="0" smtClean="0"/>
              <a:t>25,50,75,100 %</a:t>
            </a:r>
          </a:p>
          <a:p>
            <a:r>
              <a:rPr lang="en-US" dirty="0" smtClean="0"/>
              <a:t>85%, below you 85% students out of 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70" y="1676400"/>
            <a:ext cx="568366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25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971675"/>
            <a:ext cx="43053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3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- Residual</a:t>
            </a:r>
          </a:p>
          <a:p>
            <a:r>
              <a:rPr lang="en-US" dirty="0" smtClean="0"/>
              <a:t>R Squared : How close the data are fitted </a:t>
            </a:r>
            <a:r>
              <a:rPr lang="en-US" dirty="0" err="1" smtClean="0"/>
              <a:t>reg</a:t>
            </a:r>
            <a:r>
              <a:rPr lang="en-US" dirty="0" smtClean="0"/>
              <a:t> line.  &gt; 0.7 is good</a:t>
            </a:r>
          </a:p>
          <a:p>
            <a:r>
              <a:rPr lang="en-US" dirty="0" smtClean="0"/>
              <a:t>R adjusted</a:t>
            </a:r>
          </a:p>
          <a:p>
            <a:r>
              <a:rPr lang="en-US" dirty="0" smtClean="0"/>
              <a:t>R Sum square</a:t>
            </a:r>
          </a:p>
          <a:p>
            <a:r>
              <a:rPr lang="en-US" dirty="0" smtClean="0"/>
              <a:t>Least Square ( x- X mean)</a:t>
            </a:r>
          </a:p>
          <a:p>
            <a:endParaRPr lang="en-US" dirty="0"/>
          </a:p>
          <a:p>
            <a:r>
              <a:rPr lang="en-US" dirty="0" smtClean="0"/>
              <a:t>R = regression coefficient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56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609850"/>
            <a:ext cx="4305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676400"/>
            <a:ext cx="568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549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1857375"/>
            <a:ext cx="59531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3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mean squared Error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976437"/>
            <a:ext cx="36195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48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676400"/>
            <a:ext cx="568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916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 err="1" smtClean="0"/>
              <a:t>colinearity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corr</a:t>
            </a:r>
            <a:r>
              <a:rPr lang="en-US" dirty="0" smtClean="0"/>
              <a:t> among independent variable, if present, data may not be reliable.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6076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28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Indicator variable</a:t>
            </a:r>
          </a:p>
          <a:p>
            <a:r>
              <a:rPr lang="en-US" dirty="0" smtClean="0"/>
              <a:t>Either 0 / 1 absence / presence </a:t>
            </a:r>
          </a:p>
          <a:p>
            <a:endParaRPr lang="en-US" dirty="0"/>
          </a:p>
          <a:p>
            <a:r>
              <a:rPr lang="en-US" dirty="0" smtClean="0"/>
              <a:t>In Time series analysis</a:t>
            </a:r>
          </a:p>
          <a:p>
            <a:r>
              <a:rPr lang="en-US" dirty="0" smtClean="0"/>
              <a:t>In Forecast</a:t>
            </a:r>
          </a:p>
          <a:p>
            <a:r>
              <a:rPr lang="en-US" dirty="0" smtClean="0"/>
              <a:t>In credit scoring </a:t>
            </a:r>
          </a:p>
          <a:p>
            <a:endParaRPr lang="en-US" dirty="0"/>
          </a:p>
          <a:p>
            <a:r>
              <a:rPr lang="en-US" dirty="0" smtClean="0"/>
              <a:t>Gender , Years of Education</a:t>
            </a:r>
          </a:p>
          <a:p>
            <a:r>
              <a:rPr lang="en-US" dirty="0" smtClean="0"/>
              <a:t>K = number of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 , 1 sigma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2471737"/>
            <a:ext cx="35623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value into Log Value</a:t>
            </a:r>
          </a:p>
          <a:p>
            <a:r>
              <a:rPr lang="en-US" dirty="0" err="1" smtClean="0"/>
              <a:t>Logarthmic</a:t>
            </a:r>
            <a:endParaRPr lang="en-US" dirty="0" smtClean="0"/>
          </a:p>
          <a:p>
            <a:r>
              <a:rPr lang="en-US" dirty="0" err="1" smtClean="0"/>
              <a:t>Squareroot</a:t>
            </a:r>
            <a:endParaRPr lang="en-US" dirty="0" smtClean="0"/>
          </a:p>
          <a:p>
            <a:r>
              <a:rPr lang="en-US" dirty="0" smtClean="0"/>
              <a:t>Reciprocal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438400"/>
            <a:ext cx="60769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781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90598"/>
            <a:ext cx="6858000" cy="303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602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 / No category</a:t>
            </a:r>
          </a:p>
          <a:p>
            <a:endParaRPr lang="en-US" dirty="0"/>
          </a:p>
          <a:p>
            <a:r>
              <a:rPr lang="en-US" dirty="0" smtClean="0"/>
              <a:t>LOGIT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8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381250"/>
            <a:ext cx="57340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143125"/>
            <a:ext cx="476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902831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plan presentation">
  <a:themeElements>
    <a:clrScheme name="Default Design 1">
      <a:dk1>
        <a:srgbClr val="336699"/>
      </a:dk1>
      <a:lt1>
        <a:srgbClr val="FFFFFF"/>
      </a:lt1>
      <a:dk2>
        <a:srgbClr val="0066FF"/>
      </a:dk2>
      <a:lt2>
        <a:srgbClr val="AFB5D2"/>
      </a:lt2>
      <a:accent1>
        <a:srgbClr val="66CCFF"/>
      </a:accent1>
      <a:accent2>
        <a:srgbClr val="99FFCC"/>
      </a:accent2>
      <a:accent3>
        <a:srgbClr val="FFFFFF"/>
      </a:accent3>
      <a:accent4>
        <a:srgbClr val="2A5682"/>
      </a:accent4>
      <a:accent5>
        <a:srgbClr val="B8E2FF"/>
      </a:accent5>
      <a:accent6>
        <a:srgbClr val="8AE7B9"/>
      </a:accent6>
      <a:hlink>
        <a:srgbClr val="FF99FF"/>
      </a:hlink>
      <a:folHlink>
        <a:srgbClr val="CCCCFF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336699"/>
        </a:dk1>
        <a:lt1>
          <a:srgbClr val="FFFFFF"/>
        </a:lt1>
        <a:dk2>
          <a:srgbClr val="0066FF"/>
        </a:dk2>
        <a:lt2>
          <a:srgbClr val="AFB5D2"/>
        </a:lt2>
        <a:accent1>
          <a:srgbClr val="66CCFF"/>
        </a:accent1>
        <a:accent2>
          <a:srgbClr val="99FFCC"/>
        </a:accent2>
        <a:accent3>
          <a:srgbClr val="FFFFFF"/>
        </a:accent3>
        <a:accent4>
          <a:srgbClr val="2A5682"/>
        </a:accent4>
        <a:accent5>
          <a:srgbClr val="B8E2FF"/>
        </a:accent5>
        <a:accent6>
          <a:srgbClr val="8AE7B9"/>
        </a:accent6>
        <a:hlink>
          <a:srgbClr val="FF99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CCECFF"/>
        </a:lt1>
        <a:dk2>
          <a:srgbClr val="4B3384"/>
        </a:dk2>
        <a:lt2>
          <a:srgbClr val="849CBB"/>
        </a:lt2>
        <a:accent1>
          <a:srgbClr val="90DBFF"/>
        </a:accent1>
        <a:accent2>
          <a:srgbClr val="99FFCC"/>
        </a:accent2>
        <a:accent3>
          <a:srgbClr val="E2F4FF"/>
        </a:accent3>
        <a:accent4>
          <a:srgbClr val="002A56"/>
        </a:accent4>
        <a:accent5>
          <a:srgbClr val="C6EAFF"/>
        </a:accent5>
        <a:accent6>
          <a:srgbClr val="8AE7B9"/>
        </a:accent6>
        <a:hlink>
          <a:srgbClr val="DFC0FF"/>
        </a:hlink>
        <a:folHlink>
          <a:srgbClr val="6DC5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 plan presentation</Template>
  <TotalTime>194</TotalTime>
  <Words>761</Words>
  <Application>Microsoft Office PowerPoint</Application>
  <PresentationFormat>On-screen Show (4:3)</PresentationFormat>
  <Paragraphs>213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Marketing plan presentation</vt:lpstr>
      <vt:lpstr>[Statistics] For R &amp; Python</vt:lpstr>
      <vt:lpstr>PowerPoint Presentation</vt:lpstr>
      <vt:lpstr>PowerPoint Presentation</vt:lpstr>
      <vt:lpstr>sample</vt:lpstr>
      <vt:lpstr>Variable</vt:lpstr>
      <vt:lpstr>Variable</vt:lpstr>
      <vt:lpstr>Percentiles</vt:lpstr>
      <vt:lpstr>Normal Distribution  , 1 sigma</vt:lpstr>
      <vt:lpstr>Confidence Interval</vt:lpstr>
      <vt:lpstr>Eg: Marks in Examination for all students in a class</vt:lpstr>
      <vt:lpstr>PowerPoint Presentation</vt:lpstr>
      <vt:lpstr>Boxplot - quantile</vt:lpstr>
      <vt:lpstr>Central Limit theorem</vt:lpstr>
      <vt:lpstr>PowerPoint Presentation</vt:lpstr>
      <vt:lpstr>PowerPoint Presentation</vt:lpstr>
      <vt:lpstr>Standard Deviation &amp; Variance</vt:lpstr>
      <vt:lpstr>Skewness</vt:lpstr>
      <vt:lpstr>PowerPoint Presentation</vt:lpstr>
      <vt:lpstr>Kurtosis - Peak</vt:lpstr>
      <vt:lpstr>Degree of Freedom ( DF )  / nu</vt:lpstr>
      <vt:lpstr>PowerPoint Presentation</vt:lpstr>
      <vt:lpstr>Df = n-1</vt:lpstr>
      <vt:lpstr>Student's t-distribution   / t-test</vt:lpstr>
      <vt:lpstr>PowerPoint Presentation</vt:lpstr>
      <vt:lpstr>PowerPoint Presentation</vt:lpstr>
      <vt:lpstr>Chi square</vt:lpstr>
      <vt:lpstr>PowerPoint Presentation</vt:lpstr>
      <vt:lpstr>Chi square</vt:lpstr>
      <vt:lpstr>PowerPoint Presentation</vt:lpstr>
      <vt:lpstr>PowerPoint Presentation</vt:lpstr>
      <vt:lpstr>Correlation , rho</vt:lpstr>
      <vt:lpstr>PowerPoint Presentation</vt:lpstr>
      <vt:lpstr>Scatter plot / reg plot</vt:lpstr>
      <vt:lpstr>Regression Plot &amp; Equation</vt:lpstr>
      <vt:lpstr>PowerPoint Presentation</vt:lpstr>
      <vt:lpstr>Corr Coefficient</vt:lpstr>
      <vt:lpstr>Cov(x,y)</vt:lpstr>
      <vt:lpstr>PowerPoint Presentation</vt:lpstr>
      <vt:lpstr>Distribution</vt:lpstr>
      <vt:lpstr>PowerPoint Presentation</vt:lpstr>
      <vt:lpstr>Binomial</vt:lpstr>
      <vt:lpstr>PowerPoint Presentation</vt:lpstr>
      <vt:lpstr>PowerPoint Presentation</vt:lpstr>
      <vt:lpstr>Bernouli</vt:lpstr>
      <vt:lpstr>Poisson</vt:lpstr>
      <vt:lpstr>PowerPoint Presentation</vt:lpstr>
      <vt:lpstr>PowerPoint Presentation</vt:lpstr>
      <vt:lpstr>Decision Making Rules</vt:lpstr>
      <vt:lpstr>PowerPoint Presentation</vt:lpstr>
      <vt:lpstr>Errors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Histogram  / Frequency</vt:lpstr>
      <vt:lpstr>PowerPoint Presentation</vt:lpstr>
      <vt:lpstr>PowerPoint Presentation</vt:lpstr>
      <vt:lpstr>PowerPoint Presentation</vt:lpstr>
      <vt:lpstr>ANOVA</vt:lpstr>
      <vt:lpstr>PowerPoint Presentation</vt:lpstr>
      <vt:lpstr>PowerPoint Presentation</vt:lpstr>
      <vt:lpstr>PowerPoint Presentation</vt:lpstr>
      <vt:lpstr>PowerPoint Presentation</vt:lpstr>
      <vt:lpstr>t distribution ( n= 30 )</vt:lpstr>
      <vt:lpstr>PowerPoint Presentation</vt:lpstr>
      <vt:lpstr>Prediction Analytics</vt:lpstr>
      <vt:lpstr>PowerPoint Presentation</vt:lpstr>
      <vt:lpstr>PowerPoint Presentation</vt:lpstr>
      <vt:lpstr>PowerPoint Presentation</vt:lpstr>
      <vt:lpstr>Regression</vt:lpstr>
      <vt:lpstr>Quality of Regression</vt:lpstr>
      <vt:lpstr>Regression</vt:lpstr>
      <vt:lpstr>PowerPoint Presentation</vt:lpstr>
      <vt:lpstr>PowerPoint Presentation</vt:lpstr>
      <vt:lpstr>Root mean squared Error</vt:lpstr>
      <vt:lpstr>PowerPoint Presentation</vt:lpstr>
      <vt:lpstr>Multi colinearity</vt:lpstr>
      <vt:lpstr>Dummy Variable</vt:lpstr>
      <vt:lpstr>Transformation of Data</vt:lpstr>
      <vt:lpstr>PowerPoint Presentation</vt:lpstr>
      <vt:lpstr>Logistic Regression</vt:lpstr>
      <vt:lpstr>Logistic Regression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[Statistics] For R &amp; Python</dc:title>
  <dc:creator>radha</dc:creator>
  <cp:lastModifiedBy>radha</cp:lastModifiedBy>
  <cp:revision>127</cp:revision>
  <cp:lastPrinted>1601-01-01T00:00:00Z</cp:lastPrinted>
  <dcterms:created xsi:type="dcterms:W3CDTF">2018-07-11T15:13:59Z</dcterms:created>
  <dcterms:modified xsi:type="dcterms:W3CDTF">2018-07-12T11:09:07Z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TC010178121033</vt:lpwstr>
  </property>
</Properties>
</file>